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044c145d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044c145d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044c145d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044c145d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044c145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044c145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044c145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044c145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044c145d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044c145d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044c145d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044c145d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044c145d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044c145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044c145d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044c145d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044c145d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044c145d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044c145d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044c145d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044c145d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044c145d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044c145d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044c145d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044c145de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044c145d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044c145d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044c145d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044c145d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044c145d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044c145d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044c145d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044c145de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044c145d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044c145d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044c145d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044c145d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044c145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044c145d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044c145d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044c145d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044c145d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044c145d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044c145d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044c145d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044c145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044c145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044c145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044c145d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044c145d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java.com/en/download/help/download_options.html" TargetMode="External"/><Relationship Id="rId4" Type="http://schemas.openxmlformats.org/officeDocument/2006/relationships/hyperlink" Target="https://www.jetbrains.com/help/idea/installation-guide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oracle.com/java/technologies/downloads/#jdk17-window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Programming with Java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Prativa Nyaupane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336225"/>
            <a:ext cx="4152300" cy="4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Now, add the following path: </a:t>
            </a:r>
            <a:r>
              <a:rPr lang="en" sz="135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%JAVA_HOME%\bin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25" y="1144600"/>
            <a:ext cx="3011625" cy="32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2"/>
          <p:cNvCxnSpPr/>
          <p:nvPr/>
        </p:nvCxnSpPr>
        <p:spPr>
          <a:xfrm>
            <a:off x="3569700" y="1530900"/>
            <a:ext cx="7155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2"/>
          <p:cNvSpPr txBox="1"/>
          <p:nvPr/>
        </p:nvSpPr>
        <p:spPr>
          <a:xfrm>
            <a:off x="4785800" y="336225"/>
            <a:ext cx="3197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the terminal and enter the following command: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1430725"/>
            <a:ext cx="4303050" cy="6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4840950" y="2122825"/>
            <a:ext cx="412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file will be opened, and add the following command to that file: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600" y="2861725"/>
            <a:ext cx="4333725" cy="6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907425" y="3770000"/>
            <a:ext cx="41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500750"/>
            <a:ext cx="8520600" cy="4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Replace YOUR_PATH with the JDK bin file path.</a:t>
            </a:r>
            <a:endParaRPr sz="135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Now restart your computer or virtual machine that you are using (or) reload the file: source /etc/environment</a:t>
            </a:r>
            <a:endParaRPr sz="135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You can test the path by executing</a:t>
            </a:r>
            <a:endParaRPr sz="135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25" y="2016700"/>
            <a:ext cx="37338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311700" y="2933050"/>
            <a:ext cx="80796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If you get the output without any error, then you’ve set the path correctly.</a:t>
            </a:r>
            <a:endParaRPr sz="135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50"/>
              <a:buFont typeface="Nunito"/>
              <a:buChar char="●"/>
            </a:pPr>
            <a:r>
              <a:rPr lang="en" sz="135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If you get any errors, try repeating the procedure again.</a:t>
            </a:r>
            <a:endParaRPr sz="135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2805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IntelliJ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525" y="987900"/>
            <a:ext cx="476172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75" y="1963000"/>
            <a:ext cx="3810725" cy="218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75" y="934300"/>
            <a:ext cx="29908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75" y="0"/>
            <a:ext cx="61749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00" y="0"/>
            <a:ext cx="55098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25" y="109475"/>
            <a:ext cx="72891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25" y="102325"/>
            <a:ext cx="73251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Object oriented programming technique, we design a program using objects and classes.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 is a blueprint for creating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defines the properties and behaviors(methods or functions) that objects of that class will have.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this example, Student is the class name. It has four attributes - name, year, semester, rollNumber. It has one operation - displayStudentInformation()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4832400" y="445025"/>
            <a:ext cx="3999900" cy="4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displayStudentInformation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"Roll number "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 "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"Semester "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"Year "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Once, we have defined class - Student, we can create objects(instances) of that class using the </a:t>
            </a:r>
            <a:r>
              <a:rPr b="1" lang="en"/>
              <a:t>‘new’</a:t>
            </a:r>
            <a:r>
              <a:rPr lang="en"/>
              <a:t> operator.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above code, creates a new ‘Student’ with their own roll number, name, year and semester.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access student’s attributes and methods using the dot(‘ . ’) notation.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.displayStudentInformation();</a:t>
            </a:r>
            <a:endParaRPr b="1"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4832400" y="629525"/>
            <a:ext cx="3999900" cy="3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.printf(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 initializing a class to create an object"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"Ram"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"Fourth"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b="1" lang="en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.displayStudentInformation();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conventions of classes and objects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266175"/>
            <a:ext cx="4130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Class Names:</a:t>
            </a:r>
            <a:endParaRPr b="1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Class names should be nouns, written in UpperCamelCase (also known as PascalCase), where each word in the name starts with an uppercase letter.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Class names should be descriptive and indicative of the purpose or role of the class.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Example: Car, Student, EmployeeDetails.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4701600" y="1330600"/>
            <a:ext cx="41307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  <a:latin typeface="Open Sans"/>
                <a:ea typeface="Open Sans"/>
                <a:cs typeface="Open Sans"/>
                <a:sym typeface="Open Sans"/>
              </a:rPr>
              <a:t>Object Names:</a:t>
            </a:r>
            <a:endParaRPr b="1">
              <a:solidFill>
                <a:srgbClr val="0D0D0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latin typeface="Open Sans"/>
                <a:ea typeface="Open Sans"/>
                <a:cs typeface="Open Sans"/>
                <a:sym typeface="Open Sans"/>
              </a:rPr>
              <a:t>Object names should be written in lowerCamelCase, where the first letter of the name is lowercase and subsequent words start with uppercase letters.</a:t>
            </a:r>
            <a:endParaRPr>
              <a:solidFill>
                <a:srgbClr val="0D0D0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latin typeface="Open Sans"/>
                <a:ea typeface="Open Sans"/>
                <a:cs typeface="Open Sans"/>
                <a:sym typeface="Open Sans"/>
              </a:rPr>
              <a:t>Object names should be descriptive and indicate the purpose or role of the object.</a:t>
            </a:r>
            <a:endParaRPr>
              <a:solidFill>
                <a:srgbClr val="0D0D0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latin typeface="Open Sans"/>
                <a:ea typeface="Open Sans"/>
                <a:cs typeface="Open Sans"/>
                <a:sym typeface="Open Sans"/>
              </a:rPr>
              <a:t>Example: car, studentInfo, employeeRecord.</a:t>
            </a:r>
            <a:endParaRPr>
              <a:solidFill>
                <a:srgbClr val="0D0D0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previous class…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History of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Applications of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Features of 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Architecture of Java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convention contd…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266175"/>
            <a:ext cx="810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Package Names: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Package names should be in lowercase letters.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Package names should follow a reversed domain name structure to ensure uniqueness and avoid naming conflicts.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Example: com.example.project.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there naming conventions?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266175"/>
            <a:ext cx="7586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improve the readability and maintainability of our Java code.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makes us consistent with the conventions followed by the broader Java community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Everyone can understand each others code and work in anybodys code.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Attributes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266175"/>
            <a:ext cx="716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Attributes are properties or characteristics that describe the state of an object.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In Java, they are fields within a class.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Objects hold the data associated with each instance of the class.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In Student example, provided earlier, ‘rollNumber’, ‘name’, ‘semester’ and ‘year’ are attributes of the Student class.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Their values may vary from one object to another. 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When we create an instance of a class(an object), we initialize its 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attributes</a:t>
            </a: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 with specific values.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This allows each object to have its own unique state.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71700"/>
            <a:ext cx="3999900" cy="43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.printf(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"Start initializing a class to create an object"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"Ram"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"Fourth"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.displayStudentInformation();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"Ram"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"Fourth"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student2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.displayStudentInformation();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2" type="body"/>
          </p:nvPr>
        </p:nvSpPr>
        <p:spPr>
          <a:xfrm>
            <a:off x="4832400" y="271850"/>
            <a:ext cx="39999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35"/>
          <p:cNvCxnSpPr/>
          <p:nvPr/>
        </p:nvCxnSpPr>
        <p:spPr>
          <a:xfrm>
            <a:off x="4306525" y="7150"/>
            <a:ext cx="121500" cy="51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 in Java are special method used for initializing objects of a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have the same name as the class and are called automatically when an object of the class is created using the ‘new’ keyword.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Constructors are primarily used to set initial values for the object’s attributes.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can also be used to perform any other necessary setup tasks.</a:t>
            </a:r>
            <a:endParaRPr/>
          </a:p>
        </p:txBody>
      </p:sp>
      <p:sp>
        <p:nvSpPr>
          <p:cNvPr id="219" name="Google Shape;219;p3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 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Constructors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266175"/>
            <a:ext cx="39999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Constructor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has no parameters.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do not define any constructor in your class, Java provides a default constructor automatically.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"This is a default constructor"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constructor is called using: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student1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4832400" y="1266175"/>
            <a:ext cx="39999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Constructor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takes parameters to initialize the object’s attributes with specific values.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constructor is called as follows: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 student2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Student(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rollNumber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semester1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student1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.displayStudentInformation();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package is a way to organize related classes, interfaces and sub-packages into a hierarchical structure.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helps in organizing and managing large codebases, providing a way to create a modular and </a:t>
            </a:r>
            <a:r>
              <a:rPr lang="en"/>
              <a:t>hierarchical</a:t>
            </a:r>
            <a:r>
              <a:rPr lang="en"/>
              <a:t> structure for classes and preventing naming conflicts.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provides a means of grouping and managing classes and enhances code modularity and reusability.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450" y="1266175"/>
            <a:ext cx="44386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Objectives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Java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Constructors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Packages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Configuration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</a:t>
            </a:r>
            <a:r>
              <a:rPr lang="en"/>
              <a:t> up the required configurations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Install Java in your system -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Configure Java in your system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Download IntelliJ IDEA Community Edition from jetbrains.com -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Launch IntelliJ and setup initial configurations.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simplicity, we will be installing IntelliJ in our system. The other popular IDES for Java programming are NetBeans, Visual Studio Code, XCode, Android Studio….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Java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33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Roboto"/>
              <a:buAutoNum type="arabicPeriod"/>
            </a:pPr>
            <a:r>
              <a:rPr lang="en" sz="1650">
                <a:solidFill>
                  <a:srgbClr val="333333"/>
                </a:solidFill>
              </a:rPr>
              <a:t>Go to the Java Downloads section of the </a:t>
            </a:r>
            <a:r>
              <a:rPr lang="en" sz="1650">
                <a:solidFill>
                  <a:srgbClr val="3333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Oracle</a:t>
            </a:r>
            <a:r>
              <a:rPr lang="en" sz="1650">
                <a:solidFill>
                  <a:srgbClr val="333333"/>
                </a:solidFill>
              </a:rPr>
              <a:t> website, and download the x64 Installer from there. </a:t>
            </a:r>
            <a:endParaRPr sz="1650">
              <a:solidFill>
                <a:srgbClr val="333333"/>
              </a:solidFill>
            </a:endParaRPr>
          </a:p>
          <a:p>
            <a:pPr indent="-3333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Roboto"/>
              <a:buAutoNum type="arabicPeriod"/>
            </a:pPr>
            <a:r>
              <a:rPr lang="en" sz="1650">
                <a:solidFill>
                  <a:srgbClr val="333333"/>
                </a:solidFill>
              </a:rPr>
              <a:t>As soon as the download completes, launch the installation file and click on Yes. </a:t>
            </a:r>
            <a:endParaRPr sz="1650">
              <a:solidFill>
                <a:srgbClr val="333333"/>
              </a:solidFill>
            </a:endParaRPr>
          </a:p>
          <a:p>
            <a:pPr indent="-3333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Roboto"/>
              <a:buAutoNum type="arabicPeriod"/>
            </a:pPr>
            <a:r>
              <a:rPr lang="en" sz="1650">
                <a:solidFill>
                  <a:srgbClr val="333333"/>
                </a:solidFill>
              </a:rPr>
              <a:t>The JDK installation wizard will be launched. In the dialog box, click on Next. </a:t>
            </a:r>
            <a:endParaRPr sz="1650">
              <a:solidFill>
                <a:srgbClr val="333333"/>
              </a:solidFill>
            </a:endParaRPr>
          </a:p>
          <a:p>
            <a:pPr indent="-3333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Roboto"/>
              <a:buAutoNum type="arabicPeriod"/>
            </a:pPr>
            <a:r>
              <a:rPr lang="en" sz="1650">
                <a:solidFill>
                  <a:srgbClr val="333333"/>
                </a:solidFill>
              </a:rPr>
              <a:t>On the next screen, you’ll be asked for the location of your file. Click on Next. </a:t>
            </a:r>
            <a:endParaRPr sz="1650">
              <a:solidFill>
                <a:srgbClr val="333333"/>
              </a:solidFill>
            </a:endParaRPr>
          </a:p>
          <a:p>
            <a:pPr indent="-33337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Roboto"/>
              <a:buAutoNum type="arabicPeriod"/>
            </a:pPr>
            <a:r>
              <a:rPr lang="en" sz="1650">
                <a:solidFill>
                  <a:srgbClr val="333333"/>
                </a:solidFill>
              </a:rPr>
              <a:t>Once the JDK installation is complete, click on Close.</a:t>
            </a:r>
            <a:endParaRPr sz="16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50" y="825550"/>
            <a:ext cx="4683500" cy="329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450" y="1219000"/>
            <a:ext cx="4210277" cy="25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Java path in system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988" y="1221450"/>
            <a:ext cx="2492975" cy="35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 flipH="1" rot="10800000">
            <a:off x="3820963" y="2938287"/>
            <a:ext cx="474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938" y="1152425"/>
            <a:ext cx="3475083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5" y="243225"/>
            <a:ext cx="4225652" cy="154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>
            <a:stCxn id="115" idx="2"/>
          </p:cNvCxnSpPr>
          <p:nvPr/>
        </p:nvCxnSpPr>
        <p:spPr>
          <a:xfrm>
            <a:off x="2250901" y="1787475"/>
            <a:ext cx="960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63" y="2176655"/>
            <a:ext cx="4261474" cy="274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574" y="507925"/>
            <a:ext cx="3664801" cy="40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1"/>
          <p:cNvCxnSpPr/>
          <p:nvPr/>
        </p:nvCxnSpPr>
        <p:spPr>
          <a:xfrm>
            <a:off x="4463900" y="2947325"/>
            <a:ext cx="786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